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90" r:id="rId5"/>
    <p:sldId id="263" r:id="rId6"/>
    <p:sldId id="291" r:id="rId7"/>
    <p:sldId id="295" r:id="rId8"/>
    <p:sldId id="292" r:id="rId9"/>
    <p:sldId id="282" r:id="rId10"/>
    <p:sldId id="293" r:id="rId11"/>
    <p:sldId id="283" r:id="rId12"/>
    <p:sldId id="284" r:id="rId13"/>
    <p:sldId id="285" r:id="rId14"/>
    <p:sldId id="286" r:id="rId15"/>
    <p:sldId id="296" r:id="rId16"/>
    <p:sldId id="297" r:id="rId17"/>
    <p:sldId id="287" r:id="rId18"/>
    <p:sldId id="280" r:id="rId1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8" userDrawn="1">
          <p15:clr>
            <a:srgbClr val="A4A3A4"/>
          </p15:clr>
        </p15:guide>
        <p15:guide id="2" pos="230" userDrawn="1">
          <p15:clr>
            <a:srgbClr val="A4A3A4"/>
          </p15:clr>
        </p15:guide>
        <p15:guide id="3" pos="5530" userDrawn="1">
          <p15:clr>
            <a:srgbClr val="A4A3A4"/>
          </p15:clr>
        </p15:guide>
        <p15:guide id="4" orient="horz" pos="238" userDrawn="1">
          <p15:clr>
            <a:srgbClr val="A4A3A4"/>
          </p15:clr>
        </p15:guide>
        <p15:guide id="5" pos="1901" userDrawn="1">
          <p15:clr>
            <a:srgbClr val="A4A3A4"/>
          </p15:clr>
        </p15:guide>
        <p15:guide id="6" pos="2045" userDrawn="1">
          <p15:clr>
            <a:srgbClr val="A4A3A4"/>
          </p15:clr>
        </p15:guide>
        <p15:guide id="7" pos="2794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pos="2966" userDrawn="1">
          <p15:clr>
            <a:srgbClr val="A4A3A4"/>
          </p15:clr>
        </p15:guide>
        <p15:guide id="10" pos="3715" userDrawn="1">
          <p15:clr>
            <a:srgbClr val="A4A3A4"/>
          </p15:clr>
        </p15:guide>
        <p15:guide id="11" pos="3859" userDrawn="1">
          <p15:clr>
            <a:srgbClr val="A4A3A4"/>
          </p15:clr>
        </p15:guide>
        <p15:guide id="12" pos="4694" userDrawn="1">
          <p15:clr>
            <a:srgbClr val="A4A3A4"/>
          </p15:clr>
        </p15:guide>
        <p15:guide id="13" orient="horz" pos="2772" userDrawn="1">
          <p15:clr>
            <a:srgbClr val="A4A3A4"/>
          </p15:clr>
        </p15:guide>
        <p15:guide id="14" orient="horz" pos="30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695795D-5CAC-4168-BC64-DEF0069A662E}">
  <a:tblStyle styleId="{3695795D-5CAC-4168-BC64-DEF0069A662E}" styleName="Perspecta Table">
    <a:wholeTbl>
      <a:tcTxStyle>
        <a:fontRef idx="minor"/>
        <a:srgbClr val="000000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6350">
              <a:solidFill>
                <a:srgbClr val="000000"/>
              </a:solidFill>
            </a:ln>
          </a:top>
          <a:bottom>
            <a:ln w="6350">
              <a:solidFill>
                <a:srgbClr val="000000"/>
              </a:solidFill>
            </a:ln>
          </a:bottom>
          <a:insideH>
            <a:ln w="6350">
              <a:solidFill>
                <a:srgbClr val="000000"/>
              </a:solidFill>
            </a:ln>
          </a:insideH>
          <a:insideV>
            <a:ln>
              <a:noFill/>
            </a:ln>
          </a:insideV>
        </a:tcBdr>
        <a:fill>
          <a:noFill/>
        </a:fill>
      </a:tcStyle>
    </a:wholeTbl>
    <a:lastCol>
      <a:tcTxStyle b="on">
        <a:fontRef idx="minor"/>
        <a:srgbClr val="000000"/>
      </a:tcTxStyle>
      <a:tcStyle>
        <a:tcBdr/>
      </a:tcStyle>
    </a:lastCol>
    <a:firstCol>
      <a:tcTxStyle b="on">
        <a:fontRef idx="minor"/>
        <a:srgbClr val="000000"/>
      </a:tcTxStyle>
      <a:tcStyle>
        <a:tcBdr/>
      </a:tcStyle>
    </a:firstCol>
    <a:lastRow>
      <a:tcTxStyle b="on">
        <a:fontRef idx="minor"/>
        <a:srgbClr val="000000"/>
      </a:tcTxStyle>
      <a:tcStyle>
        <a:tcBdr>
          <a:top>
            <a:ln w="19050">
              <a:solidFill>
                <a:srgbClr val="000000"/>
              </a:solidFill>
            </a:ln>
          </a:top>
          <a:bottom>
            <a:ln>
              <a:noFill/>
            </a:ln>
          </a:bottom>
        </a:tcBdr>
        <a:fill>
          <a:noFill/>
        </a:fill>
      </a:tcStyle>
    </a:lastRow>
    <a:firstRow>
      <a:tcTxStyle>
        <a:fontRef idx="major"/>
        <a:srgbClr val="000000"/>
      </a:tcTxStyle>
      <a:tcStyle>
        <a:tcBdr>
          <a:top>
            <a:ln>
              <a:noFill/>
            </a:ln>
          </a:top>
          <a:bottom>
            <a:ln w="19050">
              <a:solidFill>
                <a:srgbClr val="000000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0" autoAdjust="0"/>
    <p:restoredTop sz="94677"/>
  </p:normalViewPr>
  <p:slideViewPr>
    <p:cSldViewPr snapToObjects="1" showGuides="1">
      <p:cViewPr varScale="1">
        <p:scale>
          <a:sx n="100" d="100"/>
          <a:sy n="100" d="100"/>
        </p:scale>
        <p:origin x="1106" y="34"/>
      </p:cViewPr>
      <p:guideLst>
        <p:guide orient="horz" pos="698"/>
        <p:guide pos="230"/>
        <p:guide pos="5530"/>
        <p:guide orient="horz" pos="238"/>
        <p:guide pos="1901"/>
        <p:guide pos="2045"/>
        <p:guide pos="2794"/>
        <p:guide pos="2880"/>
        <p:guide pos="2966"/>
        <p:guide pos="3715"/>
        <p:guide pos="3859"/>
        <p:guide pos="4694"/>
        <p:guide orient="horz" pos="2772"/>
        <p:guide orient="horz" pos="300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 showGuides="1">
      <p:cViewPr varScale="1">
        <p:scale>
          <a:sx n="171" d="100"/>
          <a:sy n="171" d="100"/>
        </p:scale>
        <p:origin x="6552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B146D9D-D795-D640-8E8F-9C9FDFCF5B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2507D-3E99-C64F-A3D6-F8EB5AECBD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78F9AE-B2D2-E74E-87E0-5FC94C6F33F6}" type="datetimeFigureOut">
              <a:rPr lang="en-US" smtClean="0">
                <a:latin typeface="Arial" pitchFamily="34" charset="0"/>
                <a:cs typeface="Arial" pitchFamily="34" charset="0"/>
              </a:rPr>
              <a:t>8/12/2020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7D252D-A80E-BE42-BB11-C018D0FDC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E05808-F390-3A45-8A60-37B7BD98AE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F01196-B48D-E648-B04C-A1D6909A8C20}" type="slidenum">
              <a:rPr lang="en-US" smtClean="0">
                <a:latin typeface="Arial" pitchFamily="34" charset="0"/>
                <a:cs typeface="Arial" pitchFamily="34" charset="0"/>
              </a:rPr>
              <a:t>‹#›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9538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4133644A-7A9A-4756-8EA5-C48FA0D444DD}" type="datetimeFigureOut">
              <a:rPr lang="en-US" smtClean="0"/>
              <a:pPr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fld id="{8B0903FD-55A4-4309-8B15-E2983B2BF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24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 baseline="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sz="1200" kern="1200" baseline="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sz="1200" kern="1200" baseline="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sz="1200" kern="1200" baseline="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0903FD-55A4-4309-8B15-E2983B2BF643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798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4672A65-7261-FB4A-944F-CD6CB721B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2" y="4400550"/>
            <a:ext cx="2043707" cy="687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6" y="1609344"/>
            <a:ext cx="5532438" cy="1371600"/>
          </a:xfrm>
        </p:spPr>
        <p:txBody>
          <a:bodyPr bIns="0" anchor="b"/>
          <a:lstStyle>
            <a:lvl1pPr algn="l">
              <a:lnSpc>
                <a:spcPct val="90000"/>
              </a:lnSpc>
              <a:defRPr sz="2800" spc="-5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6" y="3255264"/>
            <a:ext cx="5532439" cy="685800"/>
          </a:xfrm>
        </p:spPr>
        <p:txBody>
          <a:bodyPr bIns="0">
            <a:noAutofit/>
          </a:bodyPr>
          <a:lstStyle>
            <a:lvl1pPr marL="0" indent="0" algn="l">
              <a:spcBef>
                <a:spcPts val="0"/>
              </a:spcBef>
              <a:buNone/>
              <a:defRPr sz="1400"/>
            </a:lvl1pPr>
            <a:lvl2pPr marL="0" indent="0" algn="l">
              <a:spcBef>
                <a:spcPts val="0"/>
              </a:spcBef>
              <a:buNone/>
              <a:defRPr sz="1400"/>
            </a:lvl2pPr>
            <a:lvl3pPr marL="0" indent="0" algn="l">
              <a:spcBef>
                <a:spcPts val="0"/>
              </a:spcBef>
              <a:buNone/>
              <a:defRPr sz="1400"/>
            </a:lvl3pPr>
            <a:lvl4pPr marL="0" indent="0" algn="l">
              <a:spcBef>
                <a:spcPts val="0"/>
              </a:spcBef>
              <a:buNone/>
              <a:defRPr sz="1400"/>
            </a:lvl4pPr>
            <a:lvl5pPr marL="0" indent="0" algn="l">
              <a:spcBef>
                <a:spcPts val="0"/>
              </a:spcBef>
              <a:buNone/>
              <a:defRPr sz="1400"/>
            </a:lvl5pPr>
            <a:lvl6pPr marL="0" indent="0" algn="l">
              <a:spcBef>
                <a:spcPts val="0"/>
              </a:spcBef>
              <a:buNone/>
              <a:defRPr sz="1400"/>
            </a:lvl6pPr>
            <a:lvl7pPr marL="0" indent="0" algn="l">
              <a:spcBef>
                <a:spcPts val="0"/>
              </a:spcBef>
              <a:buNone/>
              <a:defRPr sz="1400"/>
            </a:lvl7pPr>
            <a:lvl8pPr marL="0" indent="0" algn="l">
              <a:spcBef>
                <a:spcPts val="0"/>
              </a:spcBef>
              <a:buNone/>
              <a:defRPr sz="1400"/>
            </a:lvl8pPr>
            <a:lvl9pPr marL="0" indent="0" algn="l">
              <a:spcBef>
                <a:spcPts val="0"/>
              </a:spcBef>
              <a:buNone/>
              <a:defRPr sz="1400"/>
            </a:lvl9pPr>
          </a:lstStyle>
          <a:p>
            <a:r>
              <a:rPr lang="en-US" dirty="0"/>
              <a:t>Month 00, 0000</a:t>
            </a:r>
          </a:p>
        </p:txBody>
      </p:sp>
      <p:sp>
        <p:nvSpPr>
          <p:cNvPr id="9" name="Date Placeholder 3"/>
          <p:cNvSpPr txBox="1">
            <a:spLocks/>
          </p:cNvSpPr>
          <p:nvPr userDrawn="1"/>
        </p:nvSpPr>
        <p:spPr>
          <a:xfrm>
            <a:off x="7848600" y="4617720"/>
            <a:ext cx="960755" cy="18036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6858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Perspecta</a:t>
            </a:r>
          </a:p>
        </p:txBody>
      </p:sp>
    </p:spTree>
    <p:extLst>
      <p:ext uri="{BB962C8B-B14F-4D97-AF65-F5344CB8AC3E}">
        <p14:creationId xmlns:p14="http://schemas.microsoft.com/office/powerpoint/2010/main" val="236445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094CC-48AF-EA4D-B63F-0D4F25D3E8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374904"/>
            <a:ext cx="6354445" cy="1098855"/>
          </a:xfrm>
        </p:spPr>
        <p:txBody>
          <a:bodyPr anchor="b"/>
          <a:lstStyle>
            <a:lvl1pPr>
              <a:lnSpc>
                <a:spcPct val="90000"/>
              </a:lnSpc>
              <a:defRPr sz="2800" spc="-50" baseline="0"/>
            </a:lvl1pPr>
          </a:lstStyle>
          <a:p>
            <a:r>
              <a:rPr lang="en-US" dirty="0"/>
              <a:t>Section header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746504"/>
            <a:ext cx="6354445" cy="6857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9A02CEB9-B371-2C46-86FE-3510283AA1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2480" y="4617720"/>
            <a:ext cx="366394" cy="18036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146947CA-7B12-495D-B496-9F45B5C2F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05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 - Blue">
    <p:bg>
      <p:bgPr>
        <a:solidFill>
          <a:srgbClr val="0F45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75CC72-FB69-1B44-9D6B-347A84EC63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374904"/>
            <a:ext cx="6354445" cy="1098855"/>
          </a:xfrm>
        </p:spPr>
        <p:txBody>
          <a:bodyPr anchor="b"/>
          <a:lstStyle>
            <a:lvl1pPr>
              <a:lnSpc>
                <a:spcPct val="90000"/>
              </a:lnSpc>
              <a:defRPr sz="2800" spc="-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746504"/>
            <a:ext cx="6354445" cy="6857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9EC609-640F-5542-B994-D6869351D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2480" y="4617720"/>
            <a:ext cx="366394" cy="18036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bg1"/>
                </a:solidFill>
                <a:latin typeface="+mj-lt"/>
              </a:defRPr>
            </a:lvl1pPr>
          </a:lstStyle>
          <a:p>
            <a:fld id="{146947CA-7B12-495D-B496-9F45B5C2FB6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" y="4591325"/>
            <a:ext cx="1018769" cy="34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58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Light Blue">
    <p:bg>
      <p:bgPr>
        <a:solidFill>
          <a:srgbClr val="D5E7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771981B-CEE5-7443-948D-5188A8AE1A5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374904"/>
            <a:ext cx="6354445" cy="1098855"/>
          </a:xfrm>
        </p:spPr>
        <p:txBody>
          <a:bodyPr anchor="b"/>
          <a:lstStyle>
            <a:lvl1pPr>
              <a:lnSpc>
                <a:spcPct val="90000"/>
              </a:lnSpc>
              <a:defRPr sz="2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header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746504"/>
            <a:ext cx="6354445" cy="6857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949EC609-640F-5542-B994-D6869351D0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2480" y="4617720"/>
            <a:ext cx="366394" cy="18036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146947CA-7B12-495D-B496-9F45B5C2F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59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F85ED9-299B-D84D-9FBD-4DF89DE5685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97280" y="374904"/>
            <a:ext cx="6354445" cy="1098855"/>
          </a:xfrm>
        </p:spPr>
        <p:txBody>
          <a:bodyPr anchor="b"/>
          <a:lstStyle>
            <a:lvl1pPr>
              <a:lnSpc>
                <a:spcPct val="90000"/>
              </a:lnSpc>
              <a:defRPr sz="2800" spc="-50" baseline="0"/>
            </a:lvl1pPr>
          </a:lstStyle>
          <a:p>
            <a:r>
              <a:rPr lang="en-US" dirty="0"/>
              <a:t>Section header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97280" y="1746504"/>
            <a:ext cx="6354445" cy="68579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5pPr>
            <a:lvl6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6pPr>
            <a:lvl7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7pPr>
            <a:lvl8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8pPr>
            <a:lvl9pPr marL="0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Optional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C4FE019E-4E6C-F94E-80CC-CAE75A403B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12480" y="4617720"/>
            <a:ext cx="366394" cy="18036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146947CA-7B12-495D-B496-9F45B5C2F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69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C2589D30-9EFE-C342-B7EB-9A44FC80E0B9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65125" y="649224"/>
            <a:ext cx="8413750" cy="225096"/>
          </a:xfrm>
        </p:spPr>
        <p:txBody>
          <a:bodyPr tIns="9144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Month 00, 0000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77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Month 00, 0000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52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75EB4F-8233-AF4C-9223-7BAF8E3ED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5BC33798-8040-684E-84BD-C8DDAA286D7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65126" y="2468880"/>
            <a:ext cx="5532439" cy="1931670"/>
          </a:xfrm>
        </p:spPr>
        <p:txBody>
          <a:bodyPr bIns="0">
            <a:noAutofit/>
          </a:bodyPr>
          <a:lstStyle>
            <a:lvl1pPr marL="0" indent="0" algn="l">
              <a:spcBef>
                <a:spcPts val="0"/>
              </a:spcBef>
              <a:buNone/>
              <a:defRPr sz="1200"/>
            </a:lvl1pPr>
            <a:lvl2pPr marL="0" indent="0" algn="l">
              <a:spcBef>
                <a:spcPts val="0"/>
              </a:spcBef>
              <a:buNone/>
              <a:defRPr sz="1200"/>
            </a:lvl2pPr>
            <a:lvl3pPr marL="0" indent="0" algn="l">
              <a:spcBef>
                <a:spcPts val="0"/>
              </a:spcBef>
              <a:buNone/>
              <a:defRPr sz="1200"/>
            </a:lvl3pPr>
            <a:lvl4pPr marL="0" indent="0" algn="l">
              <a:spcBef>
                <a:spcPts val="0"/>
              </a:spcBef>
              <a:buNone/>
              <a:defRPr sz="1200"/>
            </a:lvl4pPr>
            <a:lvl5pPr marL="0" indent="0" algn="l">
              <a:spcBef>
                <a:spcPts val="0"/>
              </a:spcBef>
              <a:buNone/>
              <a:defRPr sz="1200"/>
            </a:lvl5pPr>
            <a:lvl6pPr marL="0" indent="0" algn="l">
              <a:spcBef>
                <a:spcPts val="0"/>
              </a:spcBef>
              <a:buNone/>
              <a:defRPr sz="1200"/>
            </a:lvl6pPr>
            <a:lvl7pPr marL="0" indent="0" algn="l">
              <a:spcBef>
                <a:spcPts val="0"/>
              </a:spcBef>
              <a:buNone/>
              <a:defRPr sz="1200"/>
            </a:lvl7pPr>
            <a:lvl8pPr marL="0" indent="0" algn="l">
              <a:spcBef>
                <a:spcPts val="0"/>
              </a:spcBef>
              <a:buNone/>
              <a:defRPr sz="1200"/>
            </a:lvl8pPr>
            <a:lvl9pPr marL="0" indent="0" algn="l">
              <a:spcBef>
                <a:spcPts val="0"/>
              </a:spcBef>
              <a:buNone/>
              <a:defRPr sz="1200"/>
            </a:lvl9pPr>
          </a:lstStyle>
          <a:p>
            <a:r>
              <a:rPr lang="en-US" dirty="0"/>
              <a:t>Optional contact information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53860A3-0537-AC48-8D91-8A76881356D1}"/>
              </a:ext>
            </a:extLst>
          </p:cNvPr>
          <p:cNvSpPr txBox="1">
            <a:spLocks/>
          </p:cNvSpPr>
          <p:nvPr userDrawn="1"/>
        </p:nvSpPr>
        <p:spPr>
          <a:xfrm>
            <a:off x="365126" y="1828800"/>
            <a:ext cx="5532438" cy="45319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spc="-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0" dirty="0"/>
              <a:t>Thank you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2" y="4400550"/>
            <a:ext cx="2043707" cy="6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4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-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9ADD82-D0C8-8745-8F15-59F540B223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gray"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5126" y="1106424"/>
            <a:ext cx="2881312" cy="1874520"/>
          </a:xfrm>
        </p:spPr>
        <p:txBody>
          <a:bodyPr bIns="0" anchor="b"/>
          <a:lstStyle>
            <a:lvl1pPr algn="l">
              <a:lnSpc>
                <a:spcPct val="90000"/>
              </a:lnSpc>
              <a:defRPr sz="2800" spc="-5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5125" y="3255264"/>
            <a:ext cx="2881313" cy="685800"/>
          </a:xfrm>
        </p:spPr>
        <p:txBody>
          <a:bodyPr bIns="0">
            <a:noAutofit/>
          </a:bodyPr>
          <a:lstStyle>
            <a:lvl1pPr marL="0" indent="0" algn="l">
              <a:spcBef>
                <a:spcPts val="0"/>
              </a:spcBef>
              <a:buNone/>
              <a:defRPr sz="1400"/>
            </a:lvl1pPr>
            <a:lvl2pPr marL="0" indent="0" algn="l">
              <a:spcBef>
                <a:spcPts val="0"/>
              </a:spcBef>
              <a:buNone/>
              <a:defRPr sz="1400"/>
            </a:lvl2pPr>
            <a:lvl3pPr marL="0" indent="0" algn="l">
              <a:spcBef>
                <a:spcPts val="0"/>
              </a:spcBef>
              <a:buNone/>
              <a:defRPr sz="1400"/>
            </a:lvl3pPr>
            <a:lvl4pPr marL="0" indent="0" algn="l">
              <a:spcBef>
                <a:spcPts val="0"/>
              </a:spcBef>
              <a:buNone/>
              <a:defRPr sz="1400"/>
            </a:lvl4pPr>
            <a:lvl5pPr marL="0" indent="0" algn="l">
              <a:spcBef>
                <a:spcPts val="0"/>
              </a:spcBef>
              <a:buNone/>
              <a:defRPr sz="1400"/>
            </a:lvl5pPr>
            <a:lvl6pPr marL="0" indent="0" algn="l">
              <a:spcBef>
                <a:spcPts val="0"/>
              </a:spcBef>
              <a:buNone/>
              <a:defRPr sz="1400"/>
            </a:lvl6pPr>
            <a:lvl7pPr marL="0" indent="0" algn="l">
              <a:spcBef>
                <a:spcPts val="0"/>
              </a:spcBef>
              <a:buNone/>
              <a:defRPr sz="1400"/>
            </a:lvl7pPr>
            <a:lvl8pPr marL="0" indent="0" algn="l">
              <a:spcBef>
                <a:spcPts val="0"/>
              </a:spcBef>
              <a:buNone/>
              <a:defRPr sz="1400"/>
            </a:lvl8pPr>
            <a:lvl9pPr marL="0" indent="0" algn="l">
              <a:spcBef>
                <a:spcPts val="0"/>
              </a:spcBef>
              <a:buNone/>
              <a:defRPr sz="1400"/>
            </a:lvl9pPr>
          </a:lstStyle>
          <a:p>
            <a:r>
              <a:rPr lang="en-US" dirty="0"/>
              <a:t>Month 00, 0000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24" y="209550"/>
            <a:ext cx="2043707" cy="687325"/>
          </a:xfrm>
          <a:prstGeom prst="rect">
            <a:avLst/>
          </a:prstGeom>
        </p:spPr>
      </p:pic>
      <p:sp>
        <p:nvSpPr>
          <p:cNvPr id="6" name="Date Placeholder 3"/>
          <p:cNvSpPr txBox="1">
            <a:spLocks/>
          </p:cNvSpPr>
          <p:nvPr userDrawn="1"/>
        </p:nvSpPr>
        <p:spPr>
          <a:xfrm>
            <a:off x="7848600" y="4617720"/>
            <a:ext cx="960755" cy="18036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defPPr>
              <a:defRPr lang="en-US"/>
            </a:defPPr>
            <a:lvl1pPr marL="0" algn="r" defTabSz="685800" rtl="0" eaLnBrk="1" latinLnBrk="0" hangingPunct="1">
              <a:defRPr sz="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© 2020 Perspecta</a:t>
            </a:r>
          </a:p>
        </p:txBody>
      </p:sp>
    </p:spTree>
    <p:extLst>
      <p:ext uri="{BB962C8B-B14F-4D97-AF65-F5344CB8AC3E}">
        <p14:creationId xmlns:p14="http://schemas.microsoft.com/office/powerpoint/2010/main" val="39736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1463FC-2FCD-F544-8D14-FA0B3E1044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hidden">
          <a:xfrm>
            <a:off x="1740469" y="381000"/>
            <a:ext cx="2413000" cy="43942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0" y="377825"/>
            <a:ext cx="4206874" cy="4022725"/>
          </a:xfrm>
        </p:spPr>
        <p:txBody>
          <a:bodyPr tIns="27432" numCol="2" spcCol="228600"/>
          <a:lstStyle>
            <a:lvl1pPr marL="0" indent="0">
              <a:lnSpc>
                <a:spcPct val="90000"/>
              </a:lnSpc>
              <a:spcBef>
                <a:spcPts val="1800"/>
              </a:spcBef>
              <a:buNone/>
              <a:defRPr sz="1600" b="0" spc="-30" baseline="0">
                <a:solidFill>
                  <a:schemeClr val="tx2"/>
                </a:solidFill>
                <a:latin typeface="+mj-lt"/>
              </a:defRPr>
            </a:lvl1pPr>
            <a:lvl2pPr marL="0" indent="0">
              <a:buNone/>
              <a:defRPr sz="1000"/>
            </a:lvl2pPr>
            <a:lvl3pPr marL="173736">
              <a:defRPr sz="1000"/>
            </a:lvl3pPr>
            <a:lvl4pPr marL="347472">
              <a:defRPr sz="1000"/>
            </a:lvl4pPr>
            <a:lvl5pPr marL="512064">
              <a:defRPr sz="1000"/>
            </a:lvl5pPr>
            <a:lvl6pPr marL="685800">
              <a:defRPr sz="1000"/>
            </a:lvl6pPr>
            <a:lvl7pPr marL="859536">
              <a:defRPr sz="1000"/>
            </a:lvl7pPr>
            <a:lvl8pPr marL="1024128">
              <a:defRPr sz="1000"/>
            </a:lvl8pPr>
            <a:lvl9pPr marL="1197864">
              <a:defRPr sz="1000"/>
            </a:lvl9pPr>
          </a:lstStyle>
          <a:p>
            <a:pPr lvl="0"/>
            <a:r>
              <a:rPr lang="en-US" dirty="0"/>
              <a:t>Agenda item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Month 00, 0000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A502331-8A3C-AF44-8BF9-FE86DCBFD867}"/>
              </a:ext>
            </a:extLst>
          </p:cNvPr>
          <p:cNvSpPr txBox="1">
            <a:spLocks/>
          </p:cNvSpPr>
          <p:nvPr userDrawn="1"/>
        </p:nvSpPr>
        <p:spPr>
          <a:xfrm>
            <a:off x="365125" y="381920"/>
            <a:ext cx="2652713" cy="548957"/>
          </a:xfrm>
          <a:prstGeom prst="rect">
            <a:avLst/>
          </a:prstGeom>
        </p:spPr>
        <p:txBody>
          <a:bodyPr vert="horz" lIns="0" tIns="9144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1" kern="1200" spc="-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b="0" spc="-50" baseline="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95457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125" y="1108075"/>
            <a:ext cx="7086600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0D08CCE7-25AB-DA4A-BB7A-BBC23956801E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65125" y="649224"/>
            <a:ext cx="8413750" cy="225096"/>
          </a:xfrm>
        </p:spPr>
        <p:txBody>
          <a:bodyPr tIns="9144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Month 00, 0000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0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1108075"/>
            <a:ext cx="4070350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8524" y="1108075"/>
            <a:ext cx="4070351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55942D5-3A92-544A-AB07-930E31CD9AA3}"/>
              </a:ext>
            </a:extLst>
          </p:cNvPr>
          <p:cNvSpPr>
            <a:spLocks noGrp="1"/>
          </p:cNvSpPr>
          <p:nvPr>
            <p:ph type="subTitle" idx="13" hasCustomPrompt="1"/>
          </p:nvPr>
        </p:nvSpPr>
        <p:spPr>
          <a:xfrm>
            <a:off x="365125" y="649224"/>
            <a:ext cx="8413750" cy="225096"/>
          </a:xfrm>
        </p:spPr>
        <p:txBody>
          <a:bodyPr tIns="9144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Month 00, 0000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1108075"/>
            <a:ext cx="2652712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6438" y="1108075"/>
            <a:ext cx="2651125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9C578B-AFF8-204E-A74E-EE10DB85F17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163" y="1108075"/>
            <a:ext cx="2652712" cy="3292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759003-5162-4F46-AC56-B76CD380952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65125" y="649224"/>
            <a:ext cx="8413750" cy="225096"/>
          </a:xfrm>
        </p:spPr>
        <p:txBody>
          <a:bodyPr tIns="9144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Month 00, 0000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087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1108075"/>
            <a:ext cx="2652712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6438" y="1108075"/>
            <a:ext cx="5532437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759003-5162-4F46-AC56-B76CD380952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65125" y="649224"/>
            <a:ext cx="8413750" cy="225096"/>
          </a:xfrm>
        </p:spPr>
        <p:txBody>
          <a:bodyPr tIns="9144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Month 00, 0000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7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deba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5" y="1108075"/>
            <a:ext cx="5532437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163" y="1108074"/>
            <a:ext cx="2652712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8759003-5162-4F46-AC56-B76CD3809522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365125" y="649224"/>
            <a:ext cx="8413750" cy="225096"/>
          </a:xfrm>
        </p:spPr>
        <p:txBody>
          <a:bodyPr tIns="9144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1pPr>
            <a:lvl2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2pPr>
            <a:lvl3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3pPr>
            <a:lvl4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4pPr>
            <a:lvl5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5pPr>
            <a:lvl6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6pPr>
            <a:lvl7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7pPr>
            <a:lvl8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8pPr>
            <a:lvl9pPr marL="0" indent="0" algn="l">
              <a:lnSpc>
                <a:spcPct val="100000"/>
              </a:lnSpc>
              <a:spcBef>
                <a:spcPts val="0"/>
              </a:spcBef>
              <a:buNone/>
              <a:defRPr sz="1200"/>
            </a:lvl9pPr>
          </a:lstStyle>
          <a:p>
            <a:r>
              <a:rPr lang="en-US" dirty="0"/>
              <a:t>Optional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Slide title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Month 00, 0000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4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5126" y="1108075"/>
            <a:ext cx="4070350" cy="32924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A9672E-33EC-F040-9F4D-2541BDF862A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0" y="0"/>
            <a:ext cx="4572000" cy="5143500"/>
          </a:xfrm>
          <a:solidFill>
            <a:srgbClr val="CCCCCC"/>
          </a:solidFill>
        </p:spPr>
        <p:txBody>
          <a:bodyPr anchor="ctr" anchorCtr="0">
            <a:normAutofit/>
          </a:bodyPr>
          <a:lstStyle>
            <a:lvl1pPr marL="0" indent="0" algn="ctr">
              <a:buNone/>
              <a:defRPr sz="800" cap="all" baseline="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Month 00, 0000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691958" y="4617720"/>
            <a:ext cx="2743517" cy="180362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C667BB0-B83E-DE4C-A34D-2A77B7A10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125" y="374904"/>
            <a:ext cx="4070350" cy="503238"/>
          </a:xfrm>
        </p:spPr>
        <p:txBody>
          <a:bodyPr/>
          <a:lstStyle/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162688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90" y="4589275"/>
            <a:ext cx="1018770" cy="3426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125" y="374904"/>
            <a:ext cx="8413750" cy="2743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125" y="1106424"/>
            <a:ext cx="8413750" cy="32918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1724" y="4617720"/>
            <a:ext cx="960755" cy="18036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600">
                <a:solidFill>
                  <a:schemeClr val="tx1"/>
                </a:solidFill>
              </a:defRPr>
            </a:lvl1pPr>
          </a:lstStyle>
          <a:p>
            <a:r>
              <a:rPr lang="en-US"/>
              <a:t>Month 00, 0000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91958" y="4617720"/>
            <a:ext cx="5760084" cy="180362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defRPr sz="6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12480" y="4617720"/>
            <a:ext cx="366394" cy="180361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  <a:latin typeface="+mj-lt"/>
              </a:defRPr>
            </a:lvl1pPr>
          </a:lstStyle>
          <a:p>
            <a:fld id="{146947CA-7B12-495D-B496-9F45B5C2FB6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89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9" r:id="rId2"/>
    <p:sldLayoutId id="2147483675" r:id="rId3"/>
    <p:sldLayoutId id="2147483662" r:id="rId4"/>
    <p:sldLayoutId id="2147483664" r:id="rId5"/>
    <p:sldLayoutId id="2147483668" r:id="rId6"/>
    <p:sldLayoutId id="2147483673" r:id="rId7"/>
    <p:sldLayoutId id="2147483674" r:id="rId8"/>
    <p:sldLayoutId id="2147483670" r:id="rId9"/>
    <p:sldLayoutId id="2147483663" r:id="rId10"/>
    <p:sldLayoutId id="2147483672" r:id="rId11"/>
    <p:sldLayoutId id="2147483677" r:id="rId12"/>
    <p:sldLayoutId id="2147483671" r:id="rId13"/>
    <p:sldLayoutId id="2147483666" r:id="rId14"/>
    <p:sldLayoutId id="2147483667" r:id="rId15"/>
    <p:sldLayoutId id="2147483676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600" b="0" kern="1200" spc="-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47472" indent="-17145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12064" indent="-17145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145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24128" indent="-17145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97864" indent="-17145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7145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45336" indent="-171450" algn="l" defTabSz="685800" rtl="0" eaLnBrk="1" latinLnBrk="0" hangingPunct="1">
        <a:lnSpc>
          <a:spcPct val="100000"/>
        </a:lnSpc>
        <a:spcBef>
          <a:spcPts val="3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98" userDrawn="1">
          <p15:clr>
            <a:srgbClr val="F26B43"/>
          </p15:clr>
        </p15:guide>
        <p15:guide id="2" pos="230" userDrawn="1">
          <p15:clr>
            <a:srgbClr val="F26B43"/>
          </p15:clr>
        </p15:guide>
        <p15:guide id="3" pos="5530" userDrawn="1">
          <p15:clr>
            <a:srgbClr val="F26B43"/>
          </p15:clr>
        </p15:guide>
        <p15:guide id="4" orient="horz" pos="238" userDrawn="1">
          <p15:clr>
            <a:srgbClr val="F26B43"/>
          </p15:clr>
        </p15:guide>
        <p15:guide id="5" pos="1901" userDrawn="1">
          <p15:clr>
            <a:srgbClr val="F26B43"/>
          </p15:clr>
        </p15:guide>
        <p15:guide id="6" pos="2045" userDrawn="1">
          <p15:clr>
            <a:srgbClr val="F26B43"/>
          </p15:clr>
        </p15:guide>
        <p15:guide id="7" pos="3715" userDrawn="1">
          <p15:clr>
            <a:srgbClr val="F26B43"/>
          </p15:clr>
        </p15:guide>
        <p15:guide id="8" pos="3859" userDrawn="1">
          <p15:clr>
            <a:srgbClr val="F26B43"/>
          </p15:clr>
        </p15:guide>
        <p15:guide id="9" pos="4694" userDrawn="1">
          <p15:clr>
            <a:srgbClr val="F26B43"/>
          </p15:clr>
        </p15:guide>
        <p15:guide id="10" pos="2794" userDrawn="1">
          <p15:clr>
            <a:srgbClr val="F26B43"/>
          </p15:clr>
        </p15:guide>
        <p15:guide id="11" pos="2966" userDrawn="1">
          <p15:clr>
            <a:srgbClr val="F26B43"/>
          </p15:clr>
        </p15:guide>
        <p15:guide id="12" pos="2880" userDrawn="1">
          <p15:clr>
            <a:srgbClr val="F26B43"/>
          </p15:clr>
        </p15:guide>
        <p15:guide id="13" orient="horz" pos="2772" userDrawn="1">
          <p15:clr>
            <a:srgbClr val="F26B43"/>
          </p15:clr>
        </p15:guide>
        <p15:guide id="14" orient="horz" pos="30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125F-DB6E-45D7-A3A3-AA3C396124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" y="742950"/>
            <a:ext cx="5532438" cy="1371600"/>
          </a:xfrm>
        </p:spPr>
        <p:txBody>
          <a:bodyPr/>
          <a:lstStyle/>
          <a:p>
            <a:r>
              <a:rPr lang="en-US" dirty="0"/>
              <a:t>Classifying Mask Sentiment Overtime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487253B8-9ED7-4B8F-816C-573728086314}"/>
              </a:ext>
            </a:extLst>
          </p:cNvPr>
          <p:cNvSpPr txBox="1">
            <a:spLocks/>
          </p:cNvSpPr>
          <p:nvPr/>
        </p:nvSpPr>
        <p:spPr>
          <a:xfrm>
            <a:off x="339090" y="2724150"/>
            <a:ext cx="5608320" cy="16002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Name: </a:t>
            </a:r>
            <a:r>
              <a:rPr lang="en-US" dirty="0"/>
              <a:t>Manda Bucklin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School:</a:t>
            </a:r>
            <a:r>
              <a:rPr lang="en-US" dirty="0"/>
              <a:t> New College of Florida</a:t>
            </a: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Major:</a:t>
            </a:r>
            <a:r>
              <a:rPr lang="en-US" dirty="0"/>
              <a:t> Data Science: Class 2021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Directors:</a:t>
            </a:r>
            <a:r>
              <a:rPr lang="en-US" dirty="0"/>
              <a:t> Patrick </a:t>
            </a:r>
            <a:r>
              <a:rPr lang="en-US" dirty="0" err="1"/>
              <a:t>Biltgen</a:t>
            </a:r>
            <a:r>
              <a:rPr lang="en-US" dirty="0"/>
              <a:t> &amp; Andrew Howard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7857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Meat of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601079F-AAD3-4560-88BF-896873E966B1}"/>
              </a:ext>
            </a:extLst>
          </p:cNvPr>
          <p:cNvSpPr txBox="1">
            <a:spLocks/>
          </p:cNvSpPr>
          <p:nvPr/>
        </p:nvSpPr>
        <p:spPr>
          <a:xfrm>
            <a:off x="328396" y="833142"/>
            <a:ext cx="4396004" cy="33388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Let’s break this down!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What is “model” mean</a:t>
            </a:r>
          </a:p>
          <a:p>
            <a:r>
              <a:rPr lang="en-US" sz="1100" dirty="0"/>
              <a:t>Split data into test &amp; train</a:t>
            </a:r>
          </a:p>
          <a:p>
            <a:r>
              <a:rPr lang="en-US" sz="1100" dirty="0"/>
              <a:t>“inputs” are </a:t>
            </a:r>
            <a:r>
              <a:rPr lang="en-US" sz="1100" dirty="0" err="1"/>
              <a:t>CountVectorization</a:t>
            </a:r>
            <a:r>
              <a:rPr lang="en-US" sz="1100" dirty="0"/>
              <a:t> words</a:t>
            </a:r>
          </a:p>
          <a:p>
            <a:r>
              <a:rPr lang="en-US" sz="1100" dirty="0"/>
              <a:t>the “output” is the predicted label (YESMASK, NOMASK, or NEUTRAL)</a:t>
            </a:r>
          </a:p>
          <a:p>
            <a:r>
              <a:rPr lang="en-US" sz="1100" dirty="0"/>
              <a:t>What happens in the middle? </a:t>
            </a:r>
          </a:p>
          <a:p>
            <a:pPr lvl="2"/>
            <a:r>
              <a:rPr lang="en-US" sz="1100" dirty="0"/>
              <a:t>Black box mathematics </a:t>
            </a:r>
            <a:r>
              <a:rPr lang="en-US" sz="1100" dirty="0">
                <a:sym typeface="Wingdings" panose="05000000000000000000" pitchFamily="2" charset="2"/>
              </a:rPr>
              <a:t> </a:t>
            </a:r>
            <a:endParaRPr lang="en-US" sz="11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1100" dirty="0"/>
          </a:p>
        </p:txBody>
      </p:sp>
      <p:pic>
        <p:nvPicPr>
          <p:cNvPr id="10" name="Picture 9" descr="A picture containing drawing, window, mirror&#10;&#10;Description automatically generated">
            <a:extLst>
              <a:ext uri="{FF2B5EF4-FFF2-40B4-BE49-F238E27FC236}">
                <a16:creationId xmlns:a16="http://schemas.microsoft.com/office/drawing/2014/main" id="{3C05811C-8416-4DB8-BBA8-995C9981A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130" y="3090163"/>
            <a:ext cx="4018631" cy="17079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2CACDB-3E39-4AB4-A0DA-F0FA687845F7}"/>
              </a:ext>
            </a:extLst>
          </p:cNvPr>
          <p:cNvCxnSpPr>
            <a:cxnSpLocks/>
          </p:cNvCxnSpPr>
          <p:nvPr/>
        </p:nvCxnSpPr>
        <p:spPr>
          <a:xfrm>
            <a:off x="1828800" y="2800350"/>
            <a:ext cx="228600" cy="442213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FD8C5DF-4BB5-47F6-ABE7-AD539A82B521}"/>
              </a:ext>
            </a:extLst>
          </p:cNvPr>
          <p:cNvCxnSpPr>
            <a:cxnSpLocks/>
          </p:cNvCxnSpPr>
          <p:nvPr/>
        </p:nvCxnSpPr>
        <p:spPr>
          <a:xfrm>
            <a:off x="2514600" y="2800350"/>
            <a:ext cx="439067" cy="423163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AE11D5AD-F75F-47C7-9C9D-78169CED22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76600" y="2724150"/>
            <a:ext cx="1447800" cy="228600"/>
          </a:xfrm>
          <a:prstGeom prst="bentConnector3">
            <a:avLst>
              <a:gd name="adj1" fmla="val -37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88E032A-8798-437E-AC9D-4BDCFEB16FF7}"/>
              </a:ext>
            </a:extLst>
          </p:cNvPr>
          <p:cNvCxnSpPr>
            <a:cxnSpLocks/>
          </p:cNvCxnSpPr>
          <p:nvPr/>
        </p:nvCxnSpPr>
        <p:spPr>
          <a:xfrm>
            <a:off x="304800" y="3867150"/>
            <a:ext cx="3810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23D1B06-8D78-4766-9010-31BDFF0CB9A1}"/>
              </a:ext>
            </a:extLst>
          </p:cNvPr>
          <p:cNvCxnSpPr>
            <a:cxnSpLocks/>
          </p:cNvCxnSpPr>
          <p:nvPr/>
        </p:nvCxnSpPr>
        <p:spPr>
          <a:xfrm flipV="1">
            <a:off x="304800" y="1809750"/>
            <a:ext cx="0" cy="2057402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1" name="Picture 5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FC986E-C949-4477-B78A-82EB85D6E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95" y="438150"/>
            <a:ext cx="4080121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45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Meat of the Model - cont’d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601079F-AAD3-4560-88BF-896873E966B1}"/>
              </a:ext>
            </a:extLst>
          </p:cNvPr>
          <p:cNvSpPr txBox="1">
            <a:spLocks/>
          </p:cNvSpPr>
          <p:nvPr/>
        </p:nvSpPr>
        <p:spPr>
          <a:xfrm>
            <a:off x="328396" y="833142"/>
            <a:ext cx="4396004" cy="33388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What is </a:t>
            </a:r>
            <a:r>
              <a:rPr lang="en-US" sz="1100" dirty="0" err="1"/>
              <a:t>sparse_categorical_accuracy</a:t>
            </a:r>
            <a:r>
              <a:rPr lang="en-US" sz="1100" dirty="0"/>
              <a:t>?</a:t>
            </a:r>
          </a:p>
          <a:p>
            <a:pPr lvl="1"/>
            <a:r>
              <a:rPr lang="en-US" sz="1000" dirty="0"/>
              <a:t>Computes the frequency of the predicted “LABEL” matching the actual “LABEL”, and then divides total by count .</a:t>
            </a:r>
          </a:p>
          <a:p>
            <a:pPr marL="176022" lvl="1" indent="0">
              <a:buNone/>
            </a:pPr>
            <a:endParaRPr lang="en-US" sz="1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So what is going on here?</a:t>
            </a:r>
          </a:p>
          <a:p>
            <a:pPr lvl="1"/>
            <a:r>
              <a:rPr lang="en-US" sz="1100" dirty="0"/>
              <a:t>In a nutshell, what is going on right now is that the model is overfitting and the test data accuracy is decreasing a little because of the overfitting</a:t>
            </a:r>
          </a:p>
          <a:p>
            <a:pPr marL="176022" lvl="1" indent="0">
              <a:buNone/>
            </a:pPr>
            <a:endParaRPr lang="en-US" sz="1100" dirty="0"/>
          </a:p>
          <a:p>
            <a:pPr lvl="1"/>
            <a:endParaRPr lang="en-US" sz="1100" dirty="0"/>
          </a:p>
          <a:p>
            <a:pPr marL="176022" lvl="1" indent="0">
              <a:buNone/>
            </a:pPr>
            <a:endParaRPr lang="en-US" sz="1100" dirty="0"/>
          </a:p>
        </p:txBody>
      </p:sp>
      <p:pic>
        <p:nvPicPr>
          <p:cNvPr id="51" name="Picture 5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2AFC986E-C949-4477-B78A-82EB85D6E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649224"/>
            <a:ext cx="4080121" cy="363855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060B7A-D8D9-432B-8647-9F9ACF53C839}"/>
              </a:ext>
            </a:extLst>
          </p:cNvPr>
          <p:cNvCxnSpPr>
            <a:cxnSpLocks/>
          </p:cNvCxnSpPr>
          <p:nvPr/>
        </p:nvCxnSpPr>
        <p:spPr>
          <a:xfrm>
            <a:off x="4495800" y="401955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9F5EF91-EBE8-4B49-ACC4-60645FB2752B}"/>
              </a:ext>
            </a:extLst>
          </p:cNvPr>
          <p:cNvCxnSpPr>
            <a:cxnSpLocks/>
          </p:cNvCxnSpPr>
          <p:nvPr/>
        </p:nvCxnSpPr>
        <p:spPr>
          <a:xfrm>
            <a:off x="4495800" y="1200150"/>
            <a:ext cx="0" cy="2819400"/>
          </a:xfrm>
          <a:prstGeom prst="line">
            <a:avLst/>
          </a:prstGeom>
          <a:ln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083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371276"/>
            <a:ext cx="8413750" cy="274320"/>
          </a:xfrm>
        </p:spPr>
        <p:txBody>
          <a:bodyPr/>
          <a:lstStyle/>
          <a:p>
            <a:r>
              <a:rPr lang="en-US" sz="1800" dirty="0"/>
              <a:t>Improving Model and Accuracy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4781E03-2A3F-43AA-8393-F22A1F319173}"/>
              </a:ext>
            </a:extLst>
          </p:cNvPr>
          <p:cNvSpPr txBox="1">
            <a:spLocks/>
          </p:cNvSpPr>
          <p:nvPr/>
        </p:nvSpPr>
        <p:spPr>
          <a:xfrm>
            <a:off x="365125" y="875354"/>
            <a:ext cx="8068954" cy="36013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“Mask” +- 8</a:t>
            </a:r>
          </a:p>
          <a:p>
            <a:pPr lvl="2"/>
            <a:r>
              <a:rPr lang="en-US" dirty="0"/>
              <a:t>Only pulled 8 strings before &amp; after the word “mask”</a:t>
            </a:r>
          </a:p>
          <a:p>
            <a:pPr lvl="2"/>
            <a:r>
              <a:rPr lang="en-US" dirty="0"/>
              <a:t>Used the lemmatized list to pull out the +-8 strings </a:t>
            </a:r>
          </a:p>
          <a:p>
            <a:pPr lvl="2"/>
            <a:r>
              <a:rPr lang="en-US" dirty="0"/>
              <a:t>This ultimately improved accuracy because it reduced noise from additional/unnecessary text</a:t>
            </a:r>
          </a:p>
          <a:p>
            <a:pPr lvl="2"/>
            <a:r>
              <a:rPr lang="en-US" dirty="0"/>
              <a:t>Recap:</a:t>
            </a:r>
          </a:p>
          <a:p>
            <a:pPr lvl="4"/>
            <a:r>
              <a:rPr lang="en-US" dirty="0"/>
              <a:t>Lemma Column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marL="688086" lvl="4" indent="0">
              <a:buNone/>
            </a:pPr>
            <a:endParaRPr lang="en-US" dirty="0"/>
          </a:p>
          <a:p>
            <a:pPr lvl="4"/>
            <a:endParaRPr lang="en-US" dirty="0"/>
          </a:p>
          <a:p>
            <a:pPr lvl="4"/>
            <a:r>
              <a:rPr lang="en-US" dirty="0"/>
              <a:t>Mask +-8 Column</a:t>
            </a:r>
          </a:p>
          <a:p>
            <a:pPr lvl="2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82A5977-9758-45B3-AA3A-2FD3E20D7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333750"/>
            <a:ext cx="5562600" cy="47567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79B4F9-9C7E-4383-8C7A-899A0C9B2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275340"/>
            <a:ext cx="5886822" cy="78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07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367647"/>
            <a:ext cx="8413750" cy="274320"/>
          </a:xfrm>
        </p:spPr>
        <p:txBody>
          <a:bodyPr/>
          <a:lstStyle/>
          <a:p>
            <a:r>
              <a:rPr lang="en-US" sz="1800" dirty="0"/>
              <a:t>Dashboard Glimpse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2895F6-DEEE-491A-B96D-C5D3134DD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47" y="779699"/>
            <a:ext cx="7381953" cy="3786557"/>
          </a:xfrm>
          <a:prstGeom prst="rect">
            <a:avLst/>
          </a:prstGeom>
        </p:spPr>
      </p:pic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C1C0A77-33E5-474A-A927-FA9345D03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4" y="666750"/>
            <a:ext cx="7818311" cy="39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79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Next Steps &amp; What I Learned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601079F-AAD3-4560-88BF-896873E966B1}"/>
              </a:ext>
            </a:extLst>
          </p:cNvPr>
          <p:cNvSpPr txBox="1">
            <a:spLocks/>
          </p:cNvSpPr>
          <p:nvPr/>
        </p:nvSpPr>
        <p:spPr>
          <a:xfrm>
            <a:off x="328396" y="833142"/>
            <a:ext cx="7367804" cy="33388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6022" lvl="1" indent="0">
              <a:buNone/>
            </a:pPr>
            <a:endParaRPr lang="en-US" sz="1100" dirty="0"/>
          </a:p>
          <a:p>
            <a:pPr lvl="1"/>
            <a:r>
              <a:rPr lang="en-US" sz="1100" dirty="0"/>
              <a:t>Next Steps</a:t>
            </a:r>
          </a:p>
          <a:p>
            <a:pPr lvl="3"/>
            <a:r>
              <a:rPr lang="en-US" sz="1100" dirty="0"/>
              <a:t>Look at Twitter content</a:t>
            </a:r>
          </a:p>
          <a:p>
            <a:pPr lvl="3"/>
            <a:r>
              <a:rPr lang="en-US" sz="1100" dirty="0"/>
              <a:t>This would allow for more personalized views on masks</a:t>
            </a:r>
          </a:p>
          <a:p>
            <a:pPr lvl="3"/>
            <a:r>
              <a:rPr lang="en-US" sz="1100" dirty="0"/>
              <a:t>Would probably get a wider representation of sentiments</a:t>
            </a:r>
          </a:p>
          <a:p>
            <a:pPr lvl="1"/>
            <a:endParaRPr lang="en-US" sz="1100" dirty="0"/>
          </a:p>
          <a:p>
            <a:pPr lvl="1"/>
            <a:r>
              <a:rPr lang="en-US" sz="1100" dirty="0"/>
              <a:t>What I learned</a:t>
            </a:r>
          </a:p>
          <a:p>
            <a:pPr lvl="3"/>
            <a:r>
              <a:rPr lang="en-US" sz="1100" dirty="0"/>
              <a:t>Labeling is not black &amp; white</a:t>
            </a:r>
          </a:p>
          <a:p>
            <a:pPr lvl="3"/>
            <a:r>
              <a:rPr lang="en-US" sz="1100" dirty="0"/>
              <a:t>Learned how to use RPA (UiPath) and AWS </a:t>
            </a:r>
            <a:r>
              <a:rPr lang="en-US" sz="1100" dirty="0" err="1"/>
              <a:t>Sagemaker</a:t>
            </a:r>
            <a:r>
              <a:rPr lang="en-US" sz="1100" dirty="0"/>
              <a:t> Labeling</a:t>
            </a:r>
          </a:p>
          <a:p>
            <a:pPr lvl="3"/>
            <a:r>
              <a:rPr lang="en-US" sz="1100" dirty="0"/>
              <a:t>Stanford NLP</a:t>
            </a:r>
          </a:p>
          <a:p>
            <a:pPr lvl="5"/>
            <a:r>
              <a:rPr lang="en-US" sz="1100" dirty="0"/>
              <a:t>NLP is fascinating</a:t>
            </a:r>
          </a:p>
          <a:p>
            <a:pPr lvl="5"/>
            <a:r>
              <a:rPr lang="en-US" sz="1100" dirty="0"/>
              <a:t>I plan to look further into how others have implemented Stanford NLP</a:t>
            </a:r>
          </a:p>
          <a:p>
            <a:pPr lvl="1"/>
            <a:endParaRPr lang="en-US" sz="1100" dirty="0"/>
          </a:p>
          <a:p>
            <a:pPr marL="176022" lvl="1" indent="0">
              <a:buNone/>
            </a:pPr>
            <a:endParaRPr lang="en-US" sz="1100" dirty="0"/>
          </a:p>
          <a:p>
            <a:pPr lvl="1"/>
            <a:endParaRPr lang="en-US" sz="1100" dirty="0"/>
          </a:p>
          <a:p>
            <a:pPr marL="176022" lvl="1" indent="0">
              <a:buNone/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296556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191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Project Introduction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2F026B9-89B0-46B2-8139-15E69D5EFE79}"/>
              </a:ext>
            </a:extLst>
          </p:cNvPr>
          <p:cNvSpPr txBox="1">
            <a:spLocks/>
          </p:cNvSpPr>
          <p:nvPr/>
        </p:nvSpPr>
        <p:spPr>
          <a:xfrm>
            <a:off x="533400" y="966228"/>
            <a:ext cx="2819400" cy="1616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4781E03-2A3F-43AA-8393-F22A1F319173}"/>
              </a:ext>
            </a:extLst>
          </p:cNvPr>
          <p:cNvSpPr txBox="1">
            <a:spLocks/>
          </p:cNvSpPr>
          <p:nvPr/>
        </p:nvSpPr>
        <p:spPr>
          <a:xfrm>
            <a:off x="368754" y="1025576"/>
            <a:ext cx="8068954" cy="284157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Intro: </a:t>
            </a:r>
            <a:r>
              <a:rPr lang="en-US" dirty="0"/>
              <a:t>from fake news to COVID masks</a:t>
            </a:r>
          </a:p>
          <a:p>
            <a:r>
              <a:rPr lang="en-US" b="1" dirty="0"/>
              <a:t>Project Goal: </a:t>
            </a:r>
          </a:p>
          <a:p>
            <a:pPr lvl="2"/>
            <a:r>
              <a:rPr lang="en-US" dirty="0"/>
              <a:t>Visualize sentiment on COVID masks from beginning of pandemic to present</a:t>
            </a:r>
          </a:p>
          <a:p>
            <a:pPr lvl="2"/>
            <a:r>
              <a:rPr lang="en-US" dirty="0"/>
              <a:t>Classify text about COVID masks</a:t>
            </a:r>
          </a:p>
          <a:p>
            <a:pPr lvl="4"/>
            <a:r>
              <a:rPr lang="en-US" dirty="0"/>
              <a:t>Yes, No, or Neutral</a:t>
            </a:r>
          </a:p>
          <a:p>
            <a:pPr lvl="4"/>
            <a:r>
              <a:rPr lang="en-US" dirty="0"/>
              <a:t>Company, Government, General, Healthcare, Institution, Location, &amp; Public </a:t>
            </a:r>
          </a:p>
          <a:p>
            <a:r>
              <a:rPr lang="en-US" b="1" dirty="0"/>
              <a:t>Why focus on Florida?</a:t>
            </a:r>
            <a:r>
              <a:rPr lang="en-US" dirty="0"/>
              <a:t>:</a:t>
            </a:r>
          </a:p>
          <a:p>
            <a:pPr lvl="2"/>
            <a:r>
              <a:rPr lang="en-US" dirty="0"/>
              <a:t>Top 3 highest COVID cases in U.S.</a:t>
            </a:r>
          </a:p>
          <a:p>
            <a:pPr lvl="2"/>
            <a:r>
              <a:rPr lang="en-US" dirty="0"/>
              <a:t>I live in Tampa (but am COVID free </a:t>
            </a:r>
            <a:r>
              <a:rPr lang="en-US" dirty="0">
                <a:sym typeface="Wingdings" panose="05000000000000000000" pitchFamily="2" charset="2"/>
              </a:rPr>
              <a:t>)</a:t>
            </a:r>
          </a:p>
          <a:p>
            <a:pPr marL="340614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340614" lvl="2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069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The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F1D616-3433-42B7-BBE1-CA92FA393B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43200" y="2528936"/>
            <a:ext cx="5172668" cy="2206096"/>
          </a:xfr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2F026B9-89B0-46B2-8139-15E69D5EFE79}"/>
              </a:ext>
            </a:extLst>
          </p:cNvPr>
          <p:cNvSpPr txBox="1">
            <a:spLocks/>
          </p:cNvSpPr>
          <p:nvPr/>
        </p:nvSpPr>
        <p:spPr>
          <a:xfrm>
            <a:off x="533400" y="966228"/>
            <a:ext cx="2819400" cy="1616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4781E03-2A3F-43AA-8393-F22A1F319173}"/>
              </a:ext>
            </a:extLst>
          </p:cNvPr>
          <p:cNvSpPr txBox="1">
            <a:spLocks/>
          </p:cNvSpPr>
          <p:nvPr/>
        </p:nvSpPr>
        <p:spPr>
          <a:xfrm>
            <a:off x="365125" y="875354"/>
            <a:ext cx="8068954" cy="27631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Created Dataset</a:t>
            </a:r>
          </a:p>
          <a:p>
            <a:pPr lvl="2"/>
            <a:r>
              <a:rPr lang="en-US" dirty="0"/>
              <a:t>Why?</a:t>
            </a:r>
          </a:p>
          <a:p>
            <a:pPr lvl="4"/>
            <a:r>
              <a:rPr lang="en-US" dirty="0"/>
              <a:t>No current text dataset on COVID masks</a:t>
            </a:r>
          </a:p>
          <a:p>
            <a:pPr lvl="4"/>
            <a:r>
              <a:rPr lang="en-US" dirty="0"/>
              <a:t>I wanted to satisfy my curiosity on sentiment of COVID masks</a:t>
            </a:r>
          </a:p>
          <a:p>
            <a:pPr lvl="2"/>
            <a:r>
              <a:rPr lang="en-US" dirty="0"/>
              <a:t>Process</a:t>
            </a:r>
          </a:p>
          <a:p>
            <a:pPr lvl="4"/>
            <a:r>
              <a:rPr lang="en-US" dirty="0"/>
              <a:t>I scraped content on prominent Florida news sites by filtering/searching the word “masks” on those sites. </a:t>
            </a:r>
          </a:p>
          <a:p>
            <a:pPr lvl="4"/>
            <a:r>
              <a:rPr lang="en-US" dirty="0"/>
              <a:t>Miami Herald, Orlando Sentinel, WFLA, WUFT, FL Keys News, Tampa Bay Times, and Sun Sentinel</a:t>
            </a:r>
          </a:p>
          <a:p>
            <a:r>
              <a:rPr lang="en-US" b="1" dirty="0"/>
              <a:t>The Data</a:t>
            </a:r>
          </a:p>
          <a:p>
            <a:pPr lvl="2"/>
            <a:r>
              <a:rPr lang="en-US" dirty="0"/>
              <a:t>URL of Article</a:t>
            </a:r>
          </a:p>
          <a:p>
            <a:pPr lvl="2"/>
            <a:r>
              <a:rPr lang="en-US" dirty="0"/>
              <a:t>Content</a:t>
            </a:r>
          </a:p>
          <a:p>
            <a:pPr lvl="2"/>
            <a:r>
              <a:rPr lang="en-US" dirty="0"/>
              <a:t>Title</a:t>
            </a:r>
          </a:p>
          <a:p>
            <a:pPr lvl="2"/>
            <a:r>
              <a:rPr lang="en-US" dirty="0"/>
              <a:t>Date</a:t>
            </a:r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77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The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4781E03-2A3F-43AA-8393-F22A1F319173}"/>
              </a:ext>
            </a:extLst>
          </p:cNvPr>
          <p:cNvSpPr txBox="1">
            <a:spLocks/>
          </p:cNvSpPr>
          <p:nvPr/>
        </p:nvSpPr>
        <p:spPr>
          <a:xfrm>
            <a:off x="365125" y="875354"/>
            <a:ext cx="7026275" cy="276319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Things to keep in mind:</a:t>
            </a:r>
          </a:p>
          <a:p>
            <a:pPr lvl="2"/>
            <a:r>
              <a:rPr lang="en-US" dirty="0"/>
              <a:t>Repetition</a:t>
            </a:r>
          </a:p>
          <a:p>
            <a:pPr lvl="4"/>
            <a:r>
              <a:rPr lang="en-US" dirty="0"/>
              <a:t>Almost identical articles written by different news entities.</a:t>
            </a:r>
          </a:p>
          <a:p>
            <a:pPr lvl="4"/>
            <a:r>
              <a:rPr lang="en-US" dirty="0"/>
              <a:t>Specific events skew the data </a:t>
            </a:r>
          </a:p>
          <a:p>
            <a:pPr lvl="6"/>
            <a:r>
              <a:rPr lang="en-US" dirty="0"/>
              <a:t>Each news source wrote of this event multiple times.</a:t>
            </a:r>
          </a:p>
          <a:p>
            <a:pPr lvl="6"/>
            <a:r>
              <a:rPr lang="en-US" dirty="0"/>
              <a:t>One situation being represented multiple times</a:t>
            </a:r>
          </a:p>
          <a:p>
            <a:pPr lvl="6"/>
            <a:r>
              <a:rPr lang="en-US" dirty="0"/>
              <a:t>i.e. Trump, Publix, &amp; 3M examples</a:t>
            </a:r>
          </a:p>
          <a:p>
            <a:pPr lvl="2"/>
            <a:r>
              <a:rPr lang="en-US" dirty="0"/>
              <a:t>News Sources</a:t>
            </a:r>
          </a:p>
          <a:p>
            <a:pPr lvl="4"/>
            <a:r>
              <a:rPr lang="en-US" dirty="0"/>
              <a:t>Each news source is not represented equally</a:t>
            </a:r>
          </a:p>
          <a:p>
            <a:pPr lvl="4"/>
            <a:r>
              <a:rPr lang="en-US" dirty="0"/>
              <a:t>Skew of content (and thus labels) from specific sources/perspectives</a:t>
            </a:r>
          </a:p>
          <a:p>
            <a:pPr lvl="4"/>
            <a:endParaRPr lang="en-US" dirty="0"/>
          </a:p>
          <a:p>
            <a:pPr lvl="2"/>
            <a:r>
              <a:rPr lang="en-US" dirty="0"/>
              <a:t>Size</a:t>
            </a:r>
          </a:p>
          <a:p>
            <a:pPr lvl="4"/>
            <a:r>
              <a:rPr lang="en-US" dirty="0"/>
              <a:t>The dataset is not very large</a:t>
            </a:r>
          </a:p>
          <a:p>
            <a:pPr lvl="2"/>
            <a:r>
              <a:rPr lang="en-US" dirty="0"/>
              <a:t>Labeling</a:t>
            </a:r>
          </a:p>
          <a:p>
            <a:pPr lvl="4"/>
            <a:r>
              <a:rPr lang="en-US" dirty="0"/>
              <a:t>Labeling is hard – not black and white</a:t>
            </a:r>
          </a:p>
          <a:p>
            <a:pPr lvl="6"/>
            <a:endParaRPr lang="en-US" dirty="0"/>
          </a:p>
          <a:p>
            <a:pPr marL="1026414" lvl="6" indent="0">
              <a:buNone/>
            </a:pPr>
            <a:endParaRPr lang="en-US" dirty="0"/>
          </a:p>
          <a:p>
            <a:pPr lvl="6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2415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EDA on Dataset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2F026B9-89B0-46B2-8139-15E69D5EFE79}"/>
              </a:ext>
            </a:extLst>
          </p:cNvPr>
          <p:cNvSpPr txBox="1">
            <a:spLocks/>
          </p:cNvSpPr>
          <p:nvPr/>
        </p:nvSpPr>
        <p:spPr>
          <a:xfrm>
            <a:off x="533400" y="966228"/>
            <a:ext cx="2819400" cy="1616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53EBF4-2D0B-4B6F-B4FE-DF0BE3186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8" y="987092"/>
            <a:ext cx="4791351" cy="3025796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5E5F28-029A-4AA4-8951-16953CCA0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344968"/>
            <a:ext cx="2906708" cy="1935371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3CA8BC5-38EB-4E66-BF5C-D9B846CE80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328098"/>
            <a:ext cx="4062455" cy="275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1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371276"/>
            <a:ext cx="8413750" cy="274320"/>
          </a:xfrm>
        </p:spPr>
        <p:txBody>
          <a:bodyPr/>
          <a:lstStyle/>
          <a:p>
            <a:r>
              <a:rPr lang="en-US" sz="1800" dirty="0"/>
              <a:t>Breakdown the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2F026B9-89B0-46B2-8139-15E69D5EFE79}"/>
              </a:ext>
            </a:extLst>
          </p:cNvPr>
          <p:cNvSpPr txBox="1">
            <a:spLocks/>
          </p:cNvSpPr>
          <p:nvPr/>
        </p:nvSpPr>
        <p:spPr>
          <a:xfrm>
            <a:off x="533400" y="966228"/>
            <a:ext cx="2819400" cy="1616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4781E03-2A3F-43AA-8393-F22A1F319173}"/>
              </a:ext>
            </a:extLst>
          </p:cNvPr>
          <p:cNvSpPr txBox="1">
            <a:spLocks/>
          </p:cNvSpPr>
          <p:nvPr/>
        </p:nvSpPr>
        <p:spPr>
          <a:xfrm>
            <a:off x="365125" y="875354"/>
            <a:ext cx="8068954" cy="6611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B0871-C819-4187-A5A5-E786EF63D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5125" y="1108075"/>
            <a:ext cx="3201761" cy="3521075"/>
          </a:xfrm>
        </p:spPr>
        <p:txBody>
          <a:bodyPr>
            <a:normAutofit/>
          </a:bodyPr>
          <a:lstStyle/>
          <a:p>
            <a:r>
              <a:rPr lang="en-US" dirty="0"/>
              <a:t>Filter data to content that only includes the word “mask”</a:t>
            </a:r>
          </a:p>
          <a:p>
            <a:r>
              <a:rPr lang="en-US" dirty="0"/>
              <a:t>Next, I labeled each piece of content as “</a:t>
            </a:r>
            <a:r>
              <a:rPr lang="en-US" dirty="0" err="1"/>
              <a:t>YesMask</a:t>
            </a:r>
            <a:r>
              <a:rPr lang="en-US" dirty="0"/>
              <a:t>”, “</a:t>
            </a:r>
            <a:r>
              <a:rPr lang="en-US" dirty="0" err="1"/>
              <a:t>NoMask</a:t>
            </a:r>
            <a:r>
              <a:rPr lang="en-US" dirty="0"/>
              <a:t>”, or “Neutral”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YesMask</a:t>
            </a:r>
            <a:endParaRPr lang="en-US" dirty="0"/>
          </a:p>
          <a:p>
            <a:pPr lvl="3"/>
            <a:r>
              <a:rPr lang="en-US" dirty="0"/>
              <a:t>Content encourages or supports people wearing masks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NoMask</a:t>
            </a:r>
            <a:endParaRPr lang="en-US" dirty="0"/>
          </a:p>
          <a:p>
            <a:pPr lvl="3"/>
            <a:r>
              <a:rPr lang="en-US" dirty="0"/>
              <a:t>Content discourages or has a negative outlook on wearing masks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Neutral</a:t>
            </a:r>
          </a:p>
          <a:p>
            <a:pPr lvl="3"/>
            <a:r>
              <a:rPr lang="en-US" dirty="0"/>
              <a:t>Content contains fact statements about masks or statement includes both positive/negative outlook on masks. </a:t>
            </a:r>
          </a:p>
          <a:p>
            <a:pPr lvl="2"/>
            <a:endParaRPr lang="en-US" dirty="0"/>
          </a:p>
          <a:p>
            <a:pPr marL="340614" lvl="2" indent="0">
              <a:buNone/>
            </a:pPr>
            <a:endParaRPr lang="en-US" dirty="0"/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8BDC6C5-7BDA-4A72-B922-12DE08670B2D}"/>
              </a:ext>
            </a:extLst>
          </p:cNvPr>
          <p:cNvSpPr/>
          <p:nvPr/>
        </p:nvSpPr>
        <p:spPr>
          <a:xfrm rot="5400000">
            <a:off x="5609593" y="-904241"/>
            <a:ext cx="173265" cy="4382052"/>
          </a:xfrm>
          <a:prstGeom prst="bentArrow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>
              <a:solidFill>
                <a:schemeClr val="tx1"/>
              </a:solidFill>
            </a:endParaRPr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94B70617-2870-4290-8417-C2C7076F3402}"/>
              </a:ext>
            </a:extLst>
          </p:cNvPr>
          <p:cNvSpPr/>
          <p:nvPr/>
        </p:nvSpPr>
        <p:spPr>
          <a:xfrm>
            <a:off x="3566886" y="3638550"/>
            <a:ext cx="5334000" cy="180361"/>
          </a:xfrm>
          <a:prstGeom prst="bentUpArrow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221B1CBB-9456-4C1F-8B76-ADD9B8036C7B}"/>
              </a:ext>
            </a:extLst>
          </p:cNvPr>
          <p:cNvSpPr/>
          <p:nvPr/>
        </p:nvSpPr>
        <p:spPr>
          <a:xfrm>
            <a:off x="3444083" y="2266950"/>
            <a:ext cx="274636" cy="2133600"/>
          </a:xfrm>
          <a:prstGeom prst="rightBrace">
            <a:avLst/>
          </a:prstGeom>
          <a:ln w="12700" cap="sq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0C19A5-1571-40EC-9E86-A6D3630849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92280" y="1388935"/>
            <a:ext cx="5251720" cy="2133600"/>
          </a:xfrm>
        </p:spPr>
      </p:pic>
    </p:spTree>
    <p:extLst>
      <p:ext uri="{BB962C8B-B14F-4D97-AF65-F5344CB8AC3E}">
        <p14:creationId xmlns:p14="http://schemas.microsoft.com/office/powerpoint/2010/main" val="360510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125" y="371276"/>
            <a:ext cx="8413750" cy="274320"/>
          </a:xfrm>
        </p:spPr>
        <p:txBody>
          <a:bodyPr/>
          <a:lstStyle/>
          <a:p>
            <a:r>
              <a:rPr lang="en-US" sz="1800" dirty="0"/>
              <a:t>Breakdown the Data - cont’d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2F026B9-89B0-46B2-8139-15E69D5EFE79}"/>
              </a:ext>
            </a:extLst>
          </p:cNvPr>
          <p:cNvSpPr txBox="1">
            <a:spLocks/>
          </p:cNvSpPr>
          <p:nvPr/>
        </p:nvSpPr>
        <p:spPr>
          <a:xfrm>
            <a:off x="533400" y="966228"/>
            <a:ext cx="2819400" cy="1616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DB0871-C819-4187-A5A5-E786EF63DC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1333" y="895350"/>
            <a:ext cx="4077381" cy="3521075"/>
          </a:xfrm>
        </p:spPr>
        <p:txBody>
          <a:bodyPr>
            <a:normAutofit/>
          </a:bodyPr>
          <a:lstStyle/>
          <a:p>
            <a:r>
              <a:rPr lang="en-US" dirty="0"/>
              <a:t>Company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3M, Disney, Publix, Costco, airlines, etc.</a:t>
            </a:r>
          </a:p>
          <a:p>
            <a:r>
              <a:rPr lang="en-US" dirty="0"/>
              <a:t>Government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CDC, Trump, DeSantis, Biden, </a:t>
            </a:r>
            <a:r>
              <a:rPr lang="en-US" dirty="0" err="1"/>
              <a:t>Fauci</a:t>
            </a:r>
            <a:r>
              <a:rPr lang="en-US" dirty="0"/>
              <a:t>, etc.</a:t>
            </a:r>
          </a:p>
          <a:p>
            <a:r>
              <a:rPr lang="en-US" dirty="0"/>
              <a:t>Healthcare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Nurse, hospital, doctor, physician, etc.</a:t>
            </a:r>
          </a:p>
          <a:p>
            <a:r>
              <a:rPr lang="en-US" dirty="0"/>
              <a:t>Institution 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Prison, police, universities, school, etc.</a:t>
            </a:r>
          </a:p>
          <a:p>
            <a:r>
              <a:rPr lang="en-US" dirty="0"/>
              <a:t>Location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Tulsa, Flint, New York, FL cities &amp; counties,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Public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Business, mall, restaurant, crowd, people, etc.</a:t>
            </a:r>
          </a:p>
          <a:p>
            <a:r>
              <a:rPr lang="en-US" dirty="0"/>
              <a:t>General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/>
              <a:t>Content that did not fall into any other category</a:t>
            </a:r>
          </a:p>
          <a:p>
            <a:pPr marL="340614" lvl="2" indent="0">
              <a:buNone/>
            </a:pPr>
            <a:endParaRPr lang="en-US" dirty="0"/>
          </a:p>
        </p:txBody>
      </p:sp>
      <p:pic>
        <p:nvPicPr>
          <p:cNvPr id="15" name="Content Placeholder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8EE48E1-5324-4A98-8C04-97F0CE3F0BE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33800" y="1276350"/>
            <a:ext cx="5378976" cy="1773754"/>
          </a:xfrm>
        </p:spPr>
      </p:pic>
      <p:sp>
        <p:nvSpPr>
          <p:cNvPr id="17" name="Arrow: Up 16">
            <a:extLst>
              <a:ext uri="{FF2B5EF4-FFF2-40B4-BE49-F238E27FC236}">
                <a16:creationId xmlns:a16="http://schemas.microsoft.com/office/drawing/2014/main" id="{D63B659E-F4C0-4B95-AEAF-BB4B2D11AEC7}"/>
              </a:ext>
            </a:extLst>
          </p:cNvPr>
          <p:cNvSpPr/>
          <p:nvPr/>
        </p:nvSpPr>
        <p:spPr>
          <a:xfrm rot="10800000">
            <a:off x="8625114" y="752656"/>
            <a:ext cx="228600" cy="436046"/>
          </a:xfrm>
          <a:prstGeom prst="upArrow">
            <a:avLst/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5205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NLP &amp; Lemmatization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2F026B9-89B0-46B2-8139-15E69D5EFE79}"/>
              </a:ext>
            </a:extLst>
          </p:cNvPr>
          <p:cNvSpPr txBox="1">
            <a:spLocks/>
          </p:cNvSpPr>
          <p:nvPr/>
        </p:nvSpPr>
        <p:spPr>
          <a:xfrm>
            <a:off x="533400" y="966228"/>
            <a:ext cx="2819400" cy="1616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" name="Content Placeholder 1">
            <a:extLst>
              <a:ext uri="{FF2B5EF4-FFF2-40B4-BE49-F238E27FC236}">
                <a16:creationId xmlns:a16="http://schemas.microsoft.com/office/drawing/2014/main" id="{44781E03-2A3F-43AA-8393-F22A1F319173}"/>
              </a:ext>
            </a:extLst>
          </p:cNvPr>
          <p:cNvSpPr txBox="1">
            <a:spLocks/>
          </p:cNvSpPr>
          <p:nvPr/>
        </p:nvSpPr>
        <p:spPr>
          <a:xfrm>
            <a:off x="365125" y="875354"/>
            <a:ext cx="8068954" cy="661110"/>
          </a:xfrm>
          <a:prstGeom prst="rect">
            <a:avLst/>
          </a:prstGeom>
        </p:spPr>
        <p:txBody>
          <a:bodyPr vert="horz" lIns="0" tIns="0" rIns="0" bIns="0" rtlCol="0">
            <a:normAutofit fontScale="25000" lnSpcReduction="20000"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800" dirty="0"/>
              <a:t>Stanford NLP</a:t>
            </a:r>
          </a:p>
          <a:p>
            <a:r>
              <a:rPr lang="en-US" sz="4800" dirty="0"/>
              <a:t>I had not used before. Stanford NLP to break down sentences into particular labels for me to process data </a:t>
            </a:r>
            <a:r>
              <a:rPr lang="en-US" sz="4800" dirty="0" err="1"/>
              <a:t>eaiser</a:t>
            </a:r>
            <a:endParaRPr lang="en-US" sz="4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800" dirty="0"/>
              <a:t>Lemma Column - Lemmatization</a:t>
            </a:r>
          </a:p>
          <a:p>
            <a:pPr algn="just"/>
            <a:r>
              <a:rPr lang="en-US" sz="4000" dirty="0"/>
              <a:t>C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Helvetica Neue"/>
              </a:rPr>
              <a:t>onverting a word to its base form. This involves grouping together different inflected forms of a word, while still keeping the context of the word. Words with multiple variations, but with similar meanings, can be </a:t>
            </a:r>
            <a:r>
              <a:rPr lang="en-US" sz="4000" b="0" i="0" dirty="0" err="1">
                <a:solidFill>
                  <a:srgbClr val="000000"/>
                </a:solidFill>
                <a:effectLst/>
                <a:latin typeface="Helvetica Neue"/>
              </a:rPr>
              <a:t>analysed</a:t>
            </a:r>
            <a:r>
              <a:rPr lang="en-US" sz="4000" b="0" i="0" dirty="0">
                <a:solidFill>
                  <a:srgbClr val="000000"/>
                </a:solidFill>
                <a:effectLst/>
                <a:latin typeface="Helvetica Neue"/>
              </a:rPr>
              <a:t> as a single item. An example of this is "better" to "good", "saying" to "say", and "heard" to "hear".</a:t>
            </a:r>
            <a:endParaRPr lang="en-US" sz="3000" dirty="0">
              <a:solidFill>
                <a:srgbClr val="000000"/>
              </a:solidFill>
              <a:latin typeface="Helvetica Neue"/>
            </a:endParaRPr>
          </a:p>
          <a:p>
            <a:pPr marL="0" indent="0" algn="just">
              <a:buNone/>
            </a:pPr>
            <a:r>
              <a:rPr lang="en-US" sz="4800" b="0" i="0" dirty="0" err="1">
                <a:solidFill>
                  <a:srgbClr val="000000"/>
                </a:solidFill>
                <a:effectLst/>
                <a:latin typeface="Helvetica Neue"/>
              </a:rPr>
              <a:t>Word_Pos</a:t>
            </a:r>
            <a:r>
              <a:rPr lang="en-US" sz="4800" b="0" i="0" dirty="0">
                <a:solidFill>
                  <a:srgbClr val="000000"/>
                </a:solidFill>
                <a:effectLst/>
                <a:latin typeface="Helvetica Neue"/>
              </a:rPr>
              <a:t> Column</a:t>
            </a:r>
          </a:p>
          <a:p>
            <a:pPr algn="just"/>
            <a:r>
              <a:rPr lang="en-US" sz="4000" b="0" i="0" dirty="0" err="1">
                <a:solidFill>
                  <a:srgbClr val="000000"/>
                </a:solidFill>
                <a:effectLst/>
                <a:latin typeface="Helvetica Neue"/>
              </a:rPr>
              <a:t>Word_pos</a:t>
            </a:r>
            <a:r>
              <a:rPr lang="en-US" sz="4000" dirty="0">
                <a:solidFill>
                  <a:srgbClr val="000000"/>
                </a:solidFill>
                <a:latin typeface="Helvetica Neue"/>
              </a:rPr>
              <a:t> column, in this code, pulls out all proper nouns. This is so that I can pull out people and locations later on for analysis</a:t>
            </a:r>
            <a:endParaRPr lang="en-US" sz="4000" b="0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2CD570C0-DA3F-4465-9BFC-4E4FED13BE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28800" y="2836644"/>
            <a:ext cx="6273859" cy="2070293"/>
          </a:xfrm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9047CDB4-8788-4DB7-B9ED-48CAA7A57CCF}"/>
              </a:ext>
            </a:extLst>
          </p:cNvPr>
          <p:cNvCxnSpPr>
            <a:cxnSpLocks/>
          </p:cNvCxnSpPr>
          <p:nvPr/>
        </p:nvCxnSpPr>
        <p:spPr>
          <a:xfrm>
            <a:off x="6553200" y="2510639"/>
            <a:ext cx="533399" cy="459175"/>
          </a:xfrm>
          <a:prstGeom prst="bentConnector3">
            <a:avLst>
              <a:gd name="adj1" fmla="val 98980"/>
            </a:avLst>
          </a:prstGeom>
          <a:ln w="127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8842C0D6-4A74-4921-994D-03FAE878C191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41150" y="2286591"/>
            <a:ext cx="871504" cy="228605"/>
          </a:xfrm>
          <a:prstGeom prst="bentConnector3">
            <a:avLst>
              <a:gd name="adj1" fmla="val 50000"/>
            </a:avLst>
          </a:prstGeom>
          <a:ln w="127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56793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838FC3-7AD9-2C47-A307-56AD999E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Beginning to Make the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5FE2D-34AE-9545-AA31-8A04B243A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947CA-7B12-495D-B496-9F45B5C2FB61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2F026B9-89B0-46B2-8139-15E69D5EFE79}"/>
              </a:ext>
            </a:extLst>
          </p:cNvPr>
          <p:cNvSpPr txBox="1">
            <a:spLocks/>
          </p:cNvSpPr>
          <p:nvPr/>
        </p:nvSpPr>
        <p:spPr>
          <a:xfrm>
            <a:off x="533400" y="966228"/>
            <a:ext cx="2819400" cy="16160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7" name="Content Placeholder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651DA39-0B19-4C86-97D7-26E8306194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56021" y="590550"/>
            <a:ext cx="4778770" cy="1809994"/>
          </a:xfrm>
        </p:spPr>
      </p:pic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601079F-AAD3-4560-88BF-896873E966B1}"/>
              </a:ext>
            </a:extLst>
          </p:cNvPr>
          <p:cNvSpPr txBox="1">
            <a:spLocks/>
          </p:cNvSpPr>
          <p:nvPr/>
        </p:nvSpPr>
        <p:spPr>
          <a:xfrm>
            <a:off x="328396" y="833142"/>
            <a:ext cx="3727625" cy="211960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7472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20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595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24128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97864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45336" indent="-17145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100" dirty="0"/>
              <a:t>Manipulate Data</a:t>
            </a:r>
          </a:p>
          <a:p>
            <a:pPr algn="just"/>
            <a:r>
              <a:rPr lang="en-US" sz="1100" dirty="0"/>
              <a:t>We need to split data into test and train</a:t>
            </a:r>
          </a:p>
          <a:p>
            <a:pPr algn="just"/>
            <a:endParaRPr lang="en-US" sz="1100" dirty="0"/>
          </a:p>
          <a:p>
            <a:pPr algn="just"/>
            <a:endParaRPr lang="en-US" sz="1100" dirty="0"/>
          </a:p>
          <a:p>
            <a:pPr marL="0" indent="0" algn="just">
              <a:buNone/>
            </a:pPr>
            <a:endParaRPr lang="en-US" sz="1100" dirty="0"/>
          </a:p>
          <a:p>
            <a:pPr marL="0" indent="0" algn="just">
              <a:buNone/>
            </a:pPr>
            <a:r>
              <a:rPr lang="en-US" sz="1100" b="0" i="0" dirty="0" err="1">
                <a:solidFill>
                  <a:srgbClr val="000000"/>
                </a:solidFill>
                <a:effectLst/>
                <a:latin typeface="Helvetica Neue"/>
              </a:rPr>
              <a:t>Cou</a:t>
            </a:r>
            <a:r>
              <a:rPr lang="en-US" sz="1100" dirty="0" err="1">
                <a:solidFill>
                  <a:srgbClr val="000000"/>
                </a:solidFill>
                <a:latin typeface="Helvetica Neue"/>
              </a:rPr>
              <a:t>ntVectorizer</a:t>
            </a:r>
            <a:endParaRPr lang="en-US" sz="1100" dirty="0">
              <a:solidFill>
                <a:srgbClr val="000000"/>
              </a:solidFill>
              <a:latin typeface="Helvetica Neue"/>
            </a:endParaRPr>
          </a:p>
          <a:p>
            <a:pPr lvl="1" algn="just"/>
            <a:r>
              <a:rPr lang="en-US" altLang="en-US" sz="1100" dirty="0"/>
              <a:t>Basically, </a:t>
            </a:r>
            <a:r>
              <a:rPr lang="en-US" altLang="en-US" sz="1100" dirty="0" err="1"/>
              <a:t>CountVectorizer</a:t>
            </a:r>
            <a:r>
              <a:rPr lang="en-US" altLang="en-US" sz="1100" dirty="0"/>
              <a:t> is used to convert a collection of text documents to a vector. </a:t>
            </a:r>
            <a:endParaRPr lang="en-US" altLang="en-US" sz="3000" dirty="0">
              <a:solidFill>
                <a:srgbClr val="000000"/>
              </a:solidFill>
              <a:latin typeface="Helvetica Neue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8BAC5B-3B01-442B-AB88-0520F0E7C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600341"/>
            <a:ext cx="4800600" cy="183523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C85350C-72E8-439C-921F-2A3680C6ACD5}"/>
              </a:ext>
            </a:extLst>
          </p:cNvPr>
          <p:cNvCxnSpPr/>
          <p:nvPr/>
        </p:nvCxnSpPr>
        <p:spPr>
          <a:xfrm flipV="1">
            <a:off x="2209800" y="1809750"/>
            <a:ext cx="1981200" cy="685800"/>
          </a:xfrm>
          <a:prstGeom prst="straightConnector1">
            <a:avLst/>
          </a:prstGeom>
          <a:ln w="127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A7F19A44-E540-45FD-86AA-908D7791AD40}"/>
              </a:ext>
            </a:extLst>
          </p:cNvPr>
          <p:cNvCxnSpPr>
            <a:cxnSpLocks/>
          </p:cNvCxnSpPr>
          <p:nvPr/>
        </p:nvCxnSpPr>
        <p:spPr>
          <a:xfrm>
            <a:off x="1905000" y="2632210"/>
            <a:ext cx="2286000" cy="504458"/>
          </a:xfrm>
          <a:prstGeom prst="bentConnector3">
            <a:avLst>
              <a:gd name="adj1" fmla="val 72"/>
            </a:avLst>
          </a:prstGeom>
          <a:ln w="127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E886E054-6F8E-4B90-972A-D7E3729F99CB}"/>
              </a:ext>
            </a:extLst>
          </p:cNvPr>
          <p:cNvCxnSpPr>
            <a:cxnSpLocks/>
          </p:cNvCxnSpPr>
          <p:nvPr/>
        </p:nvCxnSpPr>
        <p:spPr>
          <a:xfrm>
            <a:off x="1943100" y="1301433"/>
            <a:ext cx="2286000" cy="194114"/>
          </a:xfrm>
          <a:prstGeom prst="bentConnector3">
            <a:avLst>
              <a:gd name="adj1" fmla="val -216"/>
            </a:avLst>
          </a:prstGeom>
          <a:ln w="1270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dk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7538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erspecta">
  <a:themeElements>
    <a:clrScheme name="Perspecta">
      <a:dk1>
        <a:srgbClr val="000000"/>
      </a:dk1>
      <a:lt1>
        <a:srgbClr val="FFFFFF"/>
      </a:lt1>
      <a:dk2>
        <a:srgbClr val="0F45FF"/>
      </a:dk2>
      <a:lt2>
        <a:srgbClr val="D5E7EF"/>
      </a:lt2>
      <a:accent1>
        <a:srgbClr val="0F45FF"/>
      </a:accent1>
      <a:accent2>
        <a:srgbClr val="63DC3D"/>
      </a:accent2>
      <a:accent3>
        <a:srgbClr val="D5E7EF"/>
      </a:accent3>
      <a:accent4>
        <a:srgbClr val="000000"/>
      </a:accent4>
      <a:accent5>
        <a:srgbClr val="FFD700"/>
      </a:accent5>
      <a:accent6>
        <a:srgbClr val="FF671F"/>
      </a:accent6>
      <a:hlink>
        <a:srgbClr val="0F45FF"/>
      </a:hlink>
      <a:folHlink>
        <a:srgbClr val="0F45FF"/>
      </a:folHlink>
    </a:clrScheme>
    <a:fontScheme name="Perspecta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Perspecta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127000" dist="63500" dir="2700000" algn="b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>
        <a:defPPr algn="ctr">
          <a:lnSpc>
            <a:spcPct val="100000"/>
          </a:lnSpc>
          <a:defRPr sz="1200"/>
        </a:defPPr>
      </a:lstStyle>
      <a:style>
        <a:lnRef idx="0">
          <a:schemeClr val="accent1"/>
        </a:lnRef>
        <a:fillRef idx="1">
          <a:schemeClr val="accent1"/>
        </a:fillRef>
        <a:effectRef idx="0">
          <a:schemeClr val="dk1"/>
        </a:effectRef>
        <a:fontRef idx="minor">
          <a:schemeClr val="lt1"/>
        </a:fontRef>
      </a:style>
    </a:spDef>
    <a:lnDef>
      <a:spPr>
        <a:ln w="1270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dk1"/>
        </a:effectRef>
        <a:fontRef idx="minor">
          <a:schemeClr val="lt1"/>
        </a:fontRef>
      </a:style>
    </a:lnDef>
    <a:txDef>
      <a:spPr>
        <a:noFill/>
      </a:spPr>
      <a:bodyPr wrap="square" lIns="0" tIns="0" rIns="0" bIns="0" rtlCol="0">
        <a:noAutofit/>
      </a:bodyPr>
      <a:lstStyle>
        <a:defPPr marL="171450" indent="-171450">
          <a:lnSpc>
            <a:spcPct val="100000"/>
          </a:lnSpc>
          <a:spcBef>
            <a:spcPts val="900"/>
          </a:spcBef>
          <a:buClr>
            <a:schemeClr val="tx1"/>
          </a:buClr>
          <a:buSzPct val="100000"/>
          <a:buFont typeface="Arial" panose="020B0604020202020204" pitchFamily="34" charset="0"/>
          <a:buChar char="•"/>
          <a:defRPr sz="1200" dirty="0"/>
        </a:defPPr>
      </a:lstStyle>
    </a:txDef>
  </a:objectDefaults>
  <a:extraClrSchemeLst/>
  <a:custClrLst>
    <a:custClr name="Blue">
      <a:srgbClr val="0F45FF"/>
    </a:custClr>
    <a:custClr name="Green">
      <a:srgbClr val="63DC3D"/>
    </a:custClr>
    <a:custClr name="Light Blue">
      <a:srgbClr val="D5E7EF"/>
    </a:custClr>
    <a:custClr name="Black">
      <a:srgbClr val="000000"/>
    </a:custClr>
    <a:custClr name="Yellow">
      <a:srgbClr val="FFD700"/>
    </a:custClr>
    <a:custClr name="Orange">
      <a:srgbClr val="FF671F"/>
    </a:custClr>
    <a:custClr name="Gray">
      <a:srgbClr val="4C534C"/>
    </a:custClr>
  </a:custClrLst>
  <a:extLst>
    <a:ext uri="{05A4C25C-085E-4340-85A3-A5531E510DB2}">
      <thm15:themeFamily xmlns:thm15="http://schemas.microsoft.com/office/thememl/2012/main" name="Perspecta PowerPoint Corporate (Standard) 16x9_012020" id="{EEB515BC-FA11-4196-A664-2CBA5044211F}" vid="{F3D06C20-73F6-488A-83B9-2941C626E0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BAA4EBD3C8C449BD873711F515D762" ma:contentTypeVersion="2" ma:contentTypeDescription="Create a new document." ma:contentTypeScope="" ma:versionID="7e3bcd26f4d3b33f5c82488b78cd6134">
  <xsd:schema xmlns:xsd="http://www.w3.org/2001/XMLSchema" xmlns:xs="http://www.w3.org/2001/XMLSchema" xmlns:p="http://schemas.microsoft.com/office/2006/metadata/properties" xmlns:ns2="4e9c1501-ee8c-4833-ad34-b0027b0af614" targetNamespace="http://schemas.microsoft.com/office/2006/metadata/properties" ma:root="true" ma:fieldsID="4c1d2b68d73e9c4234bc46053822b168" ns2:_="">
    <xsd:import namespace="4e9c1501-ee8c-4833-ad34-b0027b0af6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9c1501-ee8c-4833-ad34-b0027b0af6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EA4B39-7AD5-4A65-BB56-EC436D599C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9c1501-ee8c-4833-ad34-b0027b0af6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BF2445C-374A-439B-8BBF-2AA6932B17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A3C2891-DBD7-49BC-8CCA-256EED12E94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Perspecta PowerPoint Corporate (Standard) 16x9_012020</Template>
  <TotalTime>11789</TotalTime>
  <Words>861</Words>
  <Application>Microsoft Office PowerPoint</Application>
  <PresentationFormat>On-screen Show (16:9)</PresentationFormat>
  <Paragraphs>147</Paragraphs>
  <Slides>15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Arial Black</vt:lpstr>
      <vt:lpstr>Courier New</vt:lpstr>
      <vt:lpstr>Helvetica Neue</vt:lpstr>
      <vt:lpstr>Perspecta</vt:lpstr>
      <vt:lpstr>Classifying Mask Sentiment Overtime</vt:lpstr>
      <vt:lpstr>Project Introduction</vt:lpstr>
      <vt:lpstr>The Dataset</vt:lpstr>
      <vt:lpstr>The Dataset</vt:lpstr>
      <vt:lpstr>EDA on Dataset</vt:lpstr>
      <vt:lpstr>Breakdown the Data</vt:lpstr>
      <vt:lpstr>Breakdown the Data - cont’d</vt:lpstr>
      <vt:lpstr>NLP &amp; Lemmatization</vt:lpstr>
      <vt:lpstr>Beginning to Make the Model</vt:lpstr>
      <vt:lpstr>Meat of the Model</vt:lpstr>
      <vt:lpstr>Meat of the Model - cont’d</vt:lpstr>
      <vt:lpstr>Improving Model and Accuracy</vt:lpstr>
      <vt:lpstr>Dashboard Glimpse</vt:lpstr>
      <vt:lpstr>Next Steps &amp; What I Learned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COVID-19 Mask Sentiment</dc:title>
  <dc:subject/>
  <dc:creator>Amanda Bucklin</dc:creator>
  <cp:keywords/>
  <dc:description/>
  <cp:lastModifiedBy>Amanda Bucklin</cp:lastModifiedBy>
  <cp:revision>48</cp:revision>
  <dcterms:created xsi:type="dcterms:W3CDTF">2020-07-08T14:47:30Z</dcterms:created>
  <dcterms:modified xsi:type="dcterms:W3CDTF">2020-08-12T13:37:36Z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0x010100C3BAA4EBD3C8C449BD873711F515D762</vt:lpwstr>
  </property>
</Properties>
</file>